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8"/>
  </p:notesMasterIdLst>
  <p:sldIdLst>
    <p:sldId id="256" r:id="rId2"/>
    <p:sldId id="259" r:id="rId3"/>
    <p:sldId id="260" r:id="rId4"/>
    <p:sldId id="257" r:id="rId5"/>
    <p:sldId id="262" r:id="rId6"/>
    <p:sldId id="261" r:id="rId7"/>
  </p:sldIdLst>
  <p:sldSz cx="5486400" cy="8229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735F"/>
    <a:srgbClr val="FBE54D"/>
    <a:srgbClr val="2D00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79864"/>
  </p:normalViewPr>
  <p:slideViewPr>
    <p:cSldViewPr snapToGrid="0">
      <p:cViewPr>
        <p:scale>
          <a:sx n="74" d="100"/>
          <a:sy n="74" d="100"/>
        </p:scale>
        <p:origin x="4112" y="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eg>
</file>

<file path=ppt/media/image3.png>
</file>

<file path=ppt/media/image4.png>
</file>

<file path=ppt/media/image5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A14AD7-26B5-AE40-ACFB-E69134390E47}" type="datetimeFigureOut">
              <a:rPr lang="en-US" smtClean="0"/>
              <a:t>1/27/25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400300" y="1143000"/>
            <a:ext cx="2057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588017-DF00-0748-B4C0-6A9612E4FB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5283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F1419"/>
                </a:solidFill>
                <a:effectLst/>
                <a:latin typeface="TwitterChirp"/>
              </a:rPr>
              <a:t>A close-up portrait of a serene woman’s face, with her eyes positioned at the vertical center of the image to allow space at the top for a caption. Her gaze conveys calm intelligence and trust. Within her pupils, a detailed reflection depicts a futuristic health assessment scene, featuring a stethoscope, glowing data charts, and abstract technological elements. The reflected scene uses White, Green (#42cb42), and Yellow (#fbe54d) accents to symbolize health and innovation. The background smoothly transitions from Light Blue (#94d4ff) at the center to Dark Blue (#2d00a8) at the edges, evoking a clean, clinical, and futuristic atmosphere. Subtle highlights on her skin use White to enhance health and vitality. The overall composition balances professionalism, innovation, and space for overlay text.</a:t>
            </a:r>
          </a:p>
          <a:p>
            <a:endParaRPr lang="en-US" b="0" i="0" dirty="0">
              <a:solidFill>
                <a:srgbClr val="0F1419"/>
              </a:solidFill>
              <a:effectLst/>
              <a:latin typeface="TwitterChirp"/>
            </a:endParaRP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 close-up and bright portrait of a woman’s forehead and hair.  We can see her eyes at the bottom, with an obvious Rod of Asclepius reflection in her left eye. The skin is bright, confident </a:t>
            </a:r>
            <a:r>
              <a:rPr lang="en-US" b="0" i="0" dirty="0">
                <a:solidFill>
                  <a:srgbClr val="0F1419"/>
                </a:solidFill>
                <a:effectLst/>
                <a:latin typeface="TwitterChirp"/>
              </a:rPr>
              <a:t>The reflected scene uses White, Green (#42cb42), and Yellow (#fbe54d) accents to symbolize health and innovation. The background smoothly transitions from Light Blue (#94d4ff) at the center to Dark Blue (#2d00a8) at the edges, evoking a clean, clinical, and futuristic atmosphere. Subtle highlights on her skin use White to enhance health and vitality. The overall composition balances professionalism, innovation, and space for overlay text.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588017-DF00-0748-B4C0-6A9612E4FB6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1466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50A15D-EFF7-17B8-6115-924FFF6586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3EA9011-D2A3-AB41-1B4D-F589994D109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A23B871-9C4E-2CE2-49BE-F7A6863B51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F1419"/>
                </a:solidFill>
                <a:effectLst/>
                <a:latin typeface="TwitterChirp"/>
              </a:rPr>
              <a:t>A close-up portrait of a serene woman’s face, with her eyes positioned at the vertical center of the image to allow space at the top for a caption. Her gaze conveys calm intelligence and trust. Within her pupils, a detailed reflection depicts a futuristic health assessment scene, featuring a stethoscope, glowing data charts, and abstract technological elements. The reflected scene uses White, Green (#42cb42), and Yellow (#fbe54d) accents to symbolize health and innovation. The background smoothly transitions from Light Blue (#94d4ff) at the center to Dark Blue (#2d00a8) at the edges, evoking a clean, clinical, and futuristic atmosphere. Subtle highlights on her skin use White to enhance health and vitality. The overall composition balances professionalism, innovation, and space for overlay text.</a:t>
            </a:r>
          </a:p>
          <a:p>
            <a:endParaRPr lang="en-US" b="0" i="0" dirty="0">
              <a:solidFill>
                <a:srgbClr val="0F1419"/>
              </a:solidFill>
              <a:effectLst/>
              <a:latin typeface="TwitterChirp"/>
            </a:endParaRP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 close-up and bright portrait of a woman’s forehead and hair.  We can see her eyes at the bottom, with an obvious Rod of Asclepius reflection in her left eye. The skin is bright, confident </a:t>
            </a:r>
            <a:r>
              <a:rPr lang="en-US" b="0" i="0" dirty="0">
                <a:solidFill>
                  <a:srgbClr val="0F1419"/>
                </a:solidFill>
                <a:effectLst/>
                <a:latin typeface="TwitterChirp"/>
              </a:rPr>
              <a:t>The reflected scene uses White, Green (#42cb42), and Yellow (#fbe54d) accents to symbolize health and innovation. The background smoothly transitions from Light Blue (#94d4ff) at the center to Dark Blue (#2d00a8) at the edges, evoking a clean, clinical, and futuristic atmosphere. Subtle highlights on her skin use White to enhance health and vitality. The overall composition balances professionalism, innovation, and space for overlay text.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43335F-33FA-1ADA-3816-F7D6217FC50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588017-DF00-0748-B4C0-6A9612E4FB6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6485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5AA097-9E96-2892-FEF3-63281EEC02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F00DB3B-7CD4-E5D7-31EC-06F43AC3330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AF187FD-BDBF-0F51-C979-0B37832148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F1419"/>
                </a:solidFill>
                <a:effectLst/>
                <a:latin typeface="TwitterChirp"/>
              </a:rPr>
              <a:t>A close-up portrait of a serene woman’s face, with her eyes positioned at the vertical center of the image to allow space at the top for a caption. Her gaze conveys calm intelligence and trust. Within her pupils, a detailed reflection depicts a futuristic health assessment scene, featuring a stethoscope, glowing data charts, and abstract technological elements. The reflected scene uses White, Green (#42cb42), and Yellow (#fbe54d) accents to symbolize health and innovation. The background smoothly transitions from Light Blue (#94d4ff) at the center to Dark Blue (#2d00a8) at the edges, evoking a clean, clinical, and futuristic atmosphere. Subtle highlights on her skin use White to enhance health and vitality. The overall composition balances professionalism, innovation, and space for overlay text.</a:t>
            </a:r>
          </a:p>
          <a:p>
            <a:endParaRPr lang="en-US" b="0" i="0" dirty="0">
              <a:solidFill>
                <a:srgbClr val="0F1419"/>
              </a:solidFill>
              <a:effectLst/>
              <a:latin typeface="TwitterChirp"/>
            </a:endParaRP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 close-up and bright portrait of a woman’s forehead and hair.  We can see her eyes at the bottom, with an obvious Rod of Asclepius reflection in her left eye. The skin is bright, confident </a:t>
            </a:r>
            <a:r>
              <a:rPr lang="en-US" b="0" i="0" dirty="0">
                <a:solidFill>
                  <a:srgbClr val="0F1419"/>
                </a:solidFill>
                <a:effectLst/>
                <a:latin typeface="TwitterChirp"/>
              </a:rPr>
              <a:t>The reflected scene uses White, Green (#42cb42), and Yellow (#fbe54d) accents to symbolize health and innovation. The background smoothly transitions from Light Blue (#94d4ff) at the center to Dark Blue (#2d00a8) at the edges, evoking a clean, clinical, and futuristic atmosphere. Subtle highlights on her skin use White to enhance health and vitality. The overall composition balances professionalism, innovation, and space for overlay text.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515A70-6D45-9AA6-5006-CBBF3181D08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588017-DF00-0748-B4C0-6A9612E4FB6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0999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1480" y="1346836"/>
            <a:ext cx="4663440" cy="2865120"/>
          </a:xfrm>
        </p:spPr>
        <p:txBody>
          <a:bodyPr anchor="b"/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322446"/>
            <a:ext cx="4114800" cy="1986914"/>
          </a:xfrm>
        </p:spPr>
        <p:txBody>
          <a:bodyPr/>
          <a:lstStyle>
            <a:lvl1pPr marL="0" indent="0" algn="ctr">
              <a:buNone/>
              <a:defRPr sz="1440"/>
            </a:lvl1pPr>
            <a:lvl2pPr marL="274320" indent="0" algn="ctr">
              <a:buNone/>
              <a:defRPr sz="1200"/>
            </a:lvl2pPr>
            <a:lvl3pPr marL="548640" indent="0" algn="ctr">
              <a:buNone/>
              <a:defRPr sz="1080"/>
            </a:lvl3pPr>
            <a:lvl4pPr marL="822960" indent="0" algn="ctr">
              <a:buNone/>
              <a:defRPr sz="960"/>
            </a:lvl4pPr>
            <a:lvl5pPr marL="1097280" indent="0" algn="ctr">
              <a:buNone/>
              <a:defRPr sz="960"/>
            </a:lvl5pPr>
            <a:lvl6pPr marL="1371600" indent="0" algn="ctr">
              <a:buNone/>
              <a:defRPr sz="960"/>
            </a:lvl6pPr>
            <a:lvl7pPr marL="1645920" indent="0" algn="ctr">
              <a:buNone/>
              <a:defRPr sz="960"/>
            </a:lvl7pPr>
            <a:lvl8pPr marL="1920240" indent="0" algn="ctr">
              <a:buNone/>
              <a:defRPr sz="960"/>
            </a:lvl8pPr>
            <a:lvl9pPr marL="2194560" indent="0" algn="ctr">
              <a:buNone/>
              <a:defRPr sz="9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7216A-3E42-1E41-A210-5E9CAC5F4787}" type="datetimeFigureOut">
              <a:rPr lang="en-US" smtClean="0"/>
              <a:t>1/27/25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833A5-36B2-F24C-B9E4-2E7B8214A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2161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7216A-3E42-1E41-A210-5E9CAC5F4787}" type="datetimeFigureOut">
              <a:rPr lang="en-US" smtClean="0"/>
              <a:t>1/27/25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833A5-36B2-F24C-B9E4-2E7B8214A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5418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926205" y="438150"/>
            <a:ext cx="1183005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7190" y="438150"/>
            <a:ext cx="3480435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7216A-3E42-1E41-A210-5E9CAC5F4787}" type="datetimeFigureOut">
              <a:rPr lang="en-US" smtClean="0"/>
              <a:t>1/27/25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833A5-36B2-F24C-B9E4-2E7B8214A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9213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7216A-3E42-1E41-A210-5E9CAC5F4787}" type="datetimeFigureOut">
              <a:rPr lang="en-US" smtClean="0"/>
              <a:t>1/27/25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833A5-36B2-F24C-B9E4-2E7B8214A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7832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4333" y="2051688"/>
            <a:ext cx="4732020" cy="3423284"/>
          </a:xfrm>
        </p:spPr>
        <p:txBody>
          <a:bodyPr anchor="b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4333" y="5507358"/>
            <a:ext cx="4732020" cy="1800224"/>
          </a:xfrm>
        </p:spPr>
        <p:txBody>
          <a:bodyPr/>
          <a:lstStyle>
            <a:lvl1pPr marL="0" indent="0">
              <a:buNone/>
              <a:defRPr sz="1440">
                <a:solidFill>
                  <a:schemeClr val="tx1">
                    <a:tint val="82000"/>
                  </a:schemeClr>
                </a:solidFill>
              </a:defRPr>
            </a:lvl1pPr>
            <a:lvl2pPr marL="27432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2pPr>
            <a:lvl3pPr marL="548640" indent="0">
              <a:buNone/>
              <a:defRPr sz="1080">
                <a:solidFill>
                  <a:schemeClr val="tx1">
                    <a:tint val="82000"/>
                  </a:schemeClr>
                </a:solidFill>
              </a:defRPr>
            </a:lvl3pPr>
            <a:lvl4pPr marL="822960" indent="0">
              <a:buNone/>
              <a:defRPr sz="960">
                <a:solidFill>
                  <a:schemeClr val="tx1">
                    <a:tint val="82000"/>
                  </a:schemeClr>
                </a:solidFill>
              </a:defRPr>
            </a:lvl4pPr>
            <a:lvl5pPr marL="1097280" indent="0">
              <a:buNone/>
              <a:defRPr sz="960">
                <a:solidFill>
                  <a:schemeClr val="tx1">
                    <a:tint val="82000"/>
                  </a:schemeClr>
                </a:solidFill>
              </a:defRPr>
            </a:lvl5pPr>
            <a:lvl6pPr marL="1371600" indent="0">
              <a:buNone/>
              <a:defRPr sz="960">
                <a:solidFill>
                  <a:schemeClr val="tx1">
                    <a:tint val="82000"/>
                  </a:schemeClr>
                </a:solidFill>
              </a:defRPr>
            </a:lvl6pPr>
            <a:lvl7pPr marL="1645920" indent="0">
              <a:buNone/>
              <a:defRPr sz="960">
                <a:solidFill>
                  <a:schemeClr val="tx1">
                    <a:tint val="82000"/>
                  </a:schemeClr>
                </a:solidFill>
              </a:defRPr>
            </a:lvl7pPr>
            <a:lvl8pPr marL="1920240" indent="0">
              <a:buNone/>
              <a:defRPr sz="960">
                <a:solidFill>
                  <a:schemeClr val="tx1">
                    <a:tint val="82000"/>
                  </a:schemeClr>
                </a:solidFill>
              </a:defRPr>
            </a:lvl8pPr>
            <a:lvl9pPr marL="2194560" indent="0">
              <a:buNone/>
              <a:defRPr sz="96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7216A-3E42-1E41-A210-5E9CAC5F4787}" type="datetimeFigureOut">
              <a:rPr lang="en-US" smtClean="0"/>
              <a:t>1/27/25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833A5-36B2-F24C-B9E4-2E7B8214A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9411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77190" y="2190750"/>
            <a:ext cx="23317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777490" y="2190750"/>
            <a:ext cx="23317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7216A-3E42-1E41-A210-5E9CAC5F4787}" type="datetimeFigureOut">
              <a:rPr lang="en-US" smtClean="0"/>
              <a:t>1/27/25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833A5-36B2-F24C-B9E4-2E7B8214A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467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7905" y="438152"/>
            <a:ext cx="4732020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7905" y="2017396"/>
            <a:ext cx="2321004" cy="988694"/>
          </a:xfrm>
        </p:spPr>
        <p:txBody>
          <a:bodyPr anchor="b"/>
          <a:lstStyle>
            <a:lvl1pPr marL="0" indent="0">
              <a:buNone/>
              <a:defRPr sz="1440" b="1"/>
            </a:lvl1pPr>
            <a:lvl2pPr marL="274320" indent="0">
              <a:buNone/>
              <a:defRPr sz="1200" b="1"/>
            </a:lvl2pPr>
            <a:lvl3pPr marL="548640" indent="0">
              <a:buNone/>
              <a:defRPr sz="1080" b="1"/>
            </a:lvl3pPr>
            <a:lvl4pPr marL="822960" indent="0">
              <a:buNone/>
              <a:defRPr sz="960" b="1"/>
            </a:lvl4pPr>
            <a:lvl5pPr marL="1097280" indent="0">
              <a:buNone/>
              <a:defRPr sz="960" b="1"/>
            </a:lvl5pPr>
            <a:lvl6pPr marL="1371600" indent="0">
              <a:buNone/>
              <a:defRPr sz="960" b="1"/>
            </a:lvl6pPr>
            <a:lvl7pPr marL="1645920" indent="0">
              <a:buNone/>
              <a:defRPr sz="960" b="1"/>
            </a:lvl7pPr>
            <a:lvl8pPr marL="1920240" indent="0">
              <a:buNone/>
              <a:defRPr sz="960" b="1"/>
            </a:lvl8pPr>
            <a:lvl9pPr marL="2194560" indent="0">
              <a:buNone/>
              <a:defRPr sz="9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7905" y="3006090"/>
            <a:ext cx="232100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777490" y="2017396"/>
            <a:ext cx="2332435" cy="988694"/>
          </a:xfrm>
        </p:spPr>
        <p:txBody>
          <a:bodyPr anchor="b"/>
          <a:lstStyle>
            <a:lvl1pPr marL="0" indent="0">
              <a:buNone/>
              <a:defRPr sz="1440" b="1"/>
            </a:lvl1pPr>
            <a:lvl2pPr marL="274320" indent="0">
              <a:buNone/>
              <a:defRPr sz="1200" b="1"/>
            </a:lvl2pPr>
            <a:lvl3pPr marL="548640" indent="0">
              <a:buNone/>
              <a:defRPr sz="1080" b="1"/>
            </a:lvl3pPr>
            <a:lvl4pPr marL="822960" indent="0">
              <a:buNone/>
              <a:defRPr sz="960" b="1"/>
            </a:lvl4pPr>
            <a:lvl5pPr marL="1097280" indent="0">
              <a:buNone/>
              <a:defRPr sz="960" b="1"/>
            </a:lvl5pPr>
            <a:lvl6pPr marL="1371600" indent="0">
              <a:buNone/>
              <a:defRPr sz="960" b="1"/>
            </a:lvl6pPr>
            <a:lvl7pPr marL="1645920" indent="0">
              <a:buNone/>
              <a:defRPr sz="960" b="1"/>
            </a:lvl7pPr>
            <a:lvl8pPr marL="1920240" indent="0">
              <a:buNone/>
              <a:defRPr sz="960" b="1"/>
            </a:lvl8pPr>
            <a:lvl9pPr marL="2194560" indent="0">
              <a:buNone/>
              <a:defRPr sz="9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777490" y="3006090"/>
            <a:ext cx="2332435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7216A-3E42-1E41-A210-5E9CAC5F4787}" type="datetimeFigureOut">
              <a:rPr lang="en-US" smtClean="0"/>
              <a:t>1/27/25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833A5-36B2-F24C-B9E4-2E7B8214A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2644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7216A-3E42-1E41-A210-5E9CAC5F4787}" type="datetimeFigureOut">
              <a:rPr lang="en-US" smtClean="0"/>
              <a:t>1/27/25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833A5-36B2-F24C-B9E4-2E7B8214A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4506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7216A-3E42-1E41-A210-5E9CAC5F4787}" type="datetimeFigureOut">
              <a:rPr lang="en-US" smtClean="0"/>
              <a:t>1/27/25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833A5-36B2-F24C-B9E4-2E7B8214A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7664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7905" y="548640"/>
            <a:ext cx="1769507" cy="1920240"/>
          </a:xfrm>
        </p:spPr>
        <p:txBody>
          <a:bodyPr anchor="b"/>
          <a:lstStyle>
            <a:lvl1pPr>
              <a:defRPr sz="19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32435" y="1184912"/>
            <a:ext cx="2777490" cy="5848350"/>
          </a:xfrm>
        </p:spPr>
        <p:txBody>
          <a:bodyPr/>
          <a:lstStyle>
            <a:lvl1pPr>
              <a:defRPr sz="1920"/>
            </a:lvl1pPr>
            <a:lvl2pPr>
              <a:defRPr sz="1680"/>
            </a:lvl2pPr>
            <a:lvl3pPr>
              <a:defRPr sz="144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7905" y="2468880"/>
            <a:ext cx="1769507" cy="4573906"/>
          </a:xfrm>
        </p:spPr>
        <p:txBody>
          <a:bodyPr/>
          <a:lstStyle>
            <a:lvl1pPr marL="0" indent="0">
              <a:buNone/>
              <a:defRPr sz="960"/>
            </a:lvl1pPr>
            <a:lvl2pPr marL="274320" indent="0">
              <a:buNone/>
              <a:defRPr sz="840"/>
            </a:lvl2pPr>
            <a:lvl3pPr marL="548640" indent="0">
              <a:buNone/>
              <a:defRPr sz="720"/>
            </a:lvl3pPr>
            <a:lvl4pPr marL="822960" indent="0">
              <a:buNone/>
              <a:defRPr sz="600"/>
            </a:lvl4pPr>
            <a:lvl5pPr marL="1097280" indent="0">
              <a:buNone/>
              <a:defRPr sz="600"/>
            </a:lvl5pPr>
            <a:lvl6pPr marL="1371600" indent="0">
              <a:buNone/>
              <a:defRPr sz="600"/>
            </a:lvl6pPr>
            <a:lvl7pPr marL="1645920" indent="0">
              <a:buNone/>
              <a:defRPr sz="600"/>
            </a:lvl7pPr>
            <a:lvl8pPr marL="1920240" indent="0">
              <a:buNone/>
              <a:defRPr sz="600"/>
            </a:lvl8pPr>
            <a:lvl9pPr marL="2194560" indent="0">
              <a:buNone/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7216A-3E42-1E41-A210-5E9CAC5F4787}" type="datetimeFigureOut">
              <a:rPr lang="en-US" smtClean="0"/>
              <a:t>1/27/25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833A5-36B2-F24C-B9E4-2E7B8214A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3321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7905" y="548640"/>
            <a:ext cx="1769507" cy="1920240"/>
          </a:xfrm>
        </p:spPr>
        <p:txBody>
          <a:bodyPr anchor="b"/>
          <a:lstStyle>
            <a:lvl1pPr>
              <a:defRPr sz="19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32435" y="1184912"/>
            <a:ext cx="2777490" cy="5848350"/>
          </a:xfrm>
        </p:spPr>
        <p:txBody>
          <a:bodyPr anchor="t"/>
          <a:lstStyle>
            <a:lvl1pPr marL="0" indent="0">
              <a:buNone/>
              <a:defRPr sz="1920"/>
            </a:lvl1pPr>
            <a:lvl2pPr marL="274320" indent="0">
              <a:buNone/>
              <a:defRPr sz="1680"/>
            </a:lvl2pPr>
            <a:lvl3pPr marL="548640" indent="0">
              <a:buNone/>
              <a:defRPr sz="1440"/>
            </a:lvl3pPr>
            <a:lvl4pPr marL="822960" indent="0">
              <a:buNone/>
              <a:defRPr sz="1200"/>
            </a:lvl4pPr>
            <a:lvl5pPr marL="1097280" indent="0">
              <a:buNone/>
              <a:defRPr sz="1200"/>
            </a:lvl5pPr>
            <a:lvl6pPr marL="1371600" indent="0">
              <a:buNone/>
              <a:defRPr sz="1200"/>
            </a:lvl6pPr>
            <a:lvl7pPr marL="1645920" indent="0">
              <a:buNone/>
              <a:defRPr sz="1200"/>
            </a:lvl7pPr>
            <a:lvl8pPr marL="1920240" indent="0">
              <a:buNone/>
              <a:defRPr sz="1200"/>
            </a:lvl8pPr>
            <a:lvl9pPr marL="219456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7905" y="2468880"/>
            <a:ext cx="1769507" cy="4573906"/>
          </a:xfrm>
        </p:spPr>
        <p:txBody>
          <a:bodyPr/>
          <a:lstStyle>
            <a:lvl1pPr marL="0" indent="0">
              <a:buNone/>
              <a:defRPr sz="960"/>
            </a:lvl1pPr>
            <a:lvl2pPr marL="274320" indent="0">
              <a:buNone/>
              <a:defRPr sz="840"/>
            </a:lvl2pPr>
            <a:lvl3pPr marL="548640" indent="0">
              <a:buNone/>
              <a:defRPr sz="720"/>
            </a:lvl3pPr>
            <a:lvl4pPr marL="822960" indent="0">
              <a:buNone/>
              <a:defRPr sz="600"/>
            </a:lvl4pPr>
            <a:lvl5pPr marL="1097280" indent="0">
              <a:buNone/>
              <a:defRPr sz="600"/>
            </a:lvl5pPr>
            <a:lvl6pPr marL="1371600" indent="0">
              <a:buNone/>
              <a:defRPr sz="600"/>
            </a:lvl6pPr>
            <a:lvl7pPr marL="1645920" indent="0">
              <a:buNone/>
              <a:defRPr sz="600"/>
            </a:lvl7pPr>
            <a:lvl8pPr marL="1920240" indent="0">
              <a:buNone/>
              <a:defRPr sz="600"/>
            </a:lvl8pPr>
            <a:lvl9pPr marL="2194560" indent="0">
              <a:buNone/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7216A-3E42-1E41-A210-5E9CAC5F4787}" type="datetimeFigureOut">
              <a:rPr lang="en-US" smtClean="0"/>
              <a:t>1/27/25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833A5-36B2-F24C-B9E4-2E7B8214A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9482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77190" y="438152"/>
            <a:ext cx="47320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7190" y="2190750"/>
            <a:ext cx="47320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77190" y="7627622"/>
            <a:ext cx="12344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DD7216A-3E42-1E41-A210-5E9CAC5F4787}" type="datetimeFigureOut">
              <a:rPr lang="en-US" smtClean="0"/>
              <a:t>1/27/25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17370" y="7627622"/>
            <a:ext cx="18516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874770" y="7627622"/>
            <a:ext cx="12344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92833A5-36B2-F24C-B9E4-2E7B8214A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58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548640" rtl="0" eaLnBrk="1" latinLnBrk="0" hangingPunct="1">
        <a:lnSpc>
          <a:spcPct val="90000"/>
        </a:lnSpc>
        <a:spcBef>
          <a:spcPct val="0"/>
        </a:spcBef>
        <a:buNone/>
        <a:defRPr sz="26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37160" indent="-137160" algn="l" defTabSz="54864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8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96012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4pPr>
      <a:lvl5pPr marL="123444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6pPr>
      <a:lvl7pPr marL="178308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137160" algn="l" defTabSz="548640" rtl="0" eaLnBrk="1" latinLnBrk="0" hangingPunct="1">
        <a:lnSpc>
          <a:spcPct val="90000"/>
        </a:lnSpc>
        <a:spcBef>
          <a:spcPts val="300"/>
        </a:spcBef>
        <a:buFont typeface="Arial" panose="020B0604020202020204" pitchFamily="34" charset="0"/>
        <a:buChar char="•"/>
        <a:defRPr sz="10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3pPr>
      <a:lvl4pPr marL="82296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6pPr>
      <a:lvl7pPr marL="164592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8pPr>
      <a:lvl9pPr marL="2194560" algn="l" defTabSz="548640" rtl="0" eaLnBrk="1" latinLnBrk="0" hangingPunct="1">
        <a:defRPr sz="10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 bright cartoon-style portrait of a woman’s forehead and hair, with her eyes positioned at the bottom of the image. Her left eye features an obvious reflection of the Rod of Asclepius (a snake wrapped around a staff), symbolizing health and medicine. The reflection uses White, Green (#42cb42), and Yellow (#fbe54d) accents to signify health and innovation. The background transitions smoothly from Light Blue (#94d4ff) at the center to Dark Blue (#2d00a8) at the edges, creating a clean, clinical, and futuristic feel. Her skin is vibrant and confident, with subtle white highlights enhancing her vitality. The composition balances professionalism, innovation, and provides ample space for overlay text.">
            <a:extLst>
              <a:ext uri="{FF2B5EF4-FFF2-40B4-BE49-F238E27FC236}">
                <a16:creationId xmlns:a16="http://schemas.microsoft.com/office/drawing/2014/main" id="{B1D75E31-7304-8022-5145-26334888213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417" t="2610" r="6826" b="37755"/>
          <a:stretch/>
        </p:blipFill>
        <p:spPr bwMode="auto">
          <a:xfrm>
            <a:off x="0" y="0"/>
            <a:ext cx="5486400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7EF131D-F12B-5238-DB3F-7DA9F79E2D99}"/>
              </a:ext>
            </a:extLst>
          </p:cNvPr>
          <p:cNvSpPr txBox="1"/>
          <p:nvPr/>
        </p:nvSpPr>
        <p:spPr>
          <a:xfrm>
            <a:off x="317498" y="711200"/>
            <a:ext cx="4813301" cy="2123658"/>
          </a:xfrm>
          <a:prstGeom prst="rect">
            <a:avLst/>
          </a:prstGeom>
          <a:solidFill>
            <a:srgbClr val="4E735F"/>
          </a:solidFill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rgbClr val="FBE54D"/>
                </a:solidFill>
                <a:latin typeface="Skia" panose="020D0502020204020204" pitchFamily="34" charset="0"/>
              </a:rPr>
              <a:t>Eyes on Health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F51B926-56C9-AF71-A928-6E14B40542DD}"/>
              </a:ext>
            </a:extLst>
          </p:cNvPr>
          <p:cNvSpPr txBox="1"/>
          <p:nvPr/>
        </p:nvSpPr>
        <p:spPr>
          <a:xfrm>
            <a:off x="336548" y="7041346"/>
            <a:ext cx="4813301" cy="52322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4E735F"/>
                </a:solidFill>
                <a:latin typeface="Skia" panose="020D0502020204020204" pitchFamily="34" charset="0"/>
              </a:rPr>
              <a:t>Richard Sprague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9F046DC-B31A-5F63-75FA-9658F6E8356A}"/>
              </a:ext>
            </a:extLst>
          </p:cNvPr>
          <p:cNvSpPr txBox="1"/>
          <p:nvPr/>
        </p:nvSpPr>
        <p:spPr>
          <a:xfrm>
            <a:off x="336548" y="3131944"/>
            <a:ext cx="4813301" cy="707886"/>
          </a:xfrm>
          <a:prstGeom prst="rect">
            <a:avLst/>
          </a:prstGeom>
          <a:solidFill>
            <a:srgbClr val="4E735F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BE54D"/>
                </a:solidFill>
                <a:latin typeface="Skia" panose="020D0502020204020204" pitchFamily="34" charset="0"/>
              </a:rPr>
              <a:t>The AI Breakthrough in Comprehensive Health Assessment</a:t>
            </a:r>
          </a:p>
        </p:txBody>
      </p:sp>
    </p:spTree>
    <p:extLst>
      <p:ext uri="{BB962C8B-B14F-4D97-AF65-F5344CB8AC3E}">
        <p14:creationId xmlns:p14="http://schemas.microsoft.com/office/powerpoint/2010/main" val="8654485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A34053-3532-D164-CC8A-A14D162597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A bright cartoon-style portrait of a womans forehead and hair with her left eye as a Rod of Asclepius, symbolizing health and innovation. The skin is bright and confident, with White, Green (#42cb42), and Yellow (#fbe54d">
            <a:extLst>
              <a:ext uri="{FF2B5EF4-FFF2-40B4-BE49-F238E27FC236}">
                <a16:creationId xmlns:a16="http://schemas.microsoft.com/office/drawing/2014/main" id="{1C070CA7-A081-B103-A445-A5F74AAA30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032000"/>
            <a:ext cx="5486400" cy="548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B546610-C18B-E6EE-328F-ED0E45A09AEB}"/>
              </a:ext>
            </a:extLst>
          </p:cNvPr>
          <p:cNvSpPr txBox="1"/>
          <p:nvPr/>
        </p:nvSpPr>
        <p:spPr>
          <a:xfrm>
            <a:off x="317498" y="711200"/>
            <a:ext cx="4813301" cy="2123658"/>
          </a:xfrm>
          <a:prstGeom prst="rect">
            <a:avLst/>
          </a:prstGeom>
          <a:solidFill>
            <a:srgbClr val="4E735F"/>
          </a:solidFill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rgbClr val="FBE54D"/>
                </a:solidFill>
                <a:latin typeface="Skia" panose="020D0502020204020204" pitchFamily="34" charset="0"/>
              </a:rPr>
              <a:t>Eyes on Health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895A71-DDB1-BCE6-2EBB-AC21641D1242}"/>
              </a:ext>
            </a:extLst>
          </p:cNvPr>
          <p:cNvSpPr txBox="1"/>
          <p:nvPr/>
        </p:nvSpPr>
        <p:spPr>
          <a:xfrm>
            <a:off x="336548" y="7041346"/>
            <a:ext cx="4813301" cy="52322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4E735F"/>
                </a:solidFill>
                <a:latin typeface="Skia" panose="020D0502020204020204" pitchFamily="34" charset="0"/>
              </a:rPr>
              <a:t>Richard Sprague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BB6636A-6323-B2BC-42A3-36C1D800236B}"/>
              </a:ext>
            </a:extLst>
          </p:cNvPr>
          <p:cNvSpPr txBox="1"/>
          <p:nvPr/>
        </p:nvSpPr>
        <p:spPr>
          <a:xfrm>
            <a:off x="317497" y="3146286"/>
            <a:ext cx="4813301" cy="707886"/>
          </a:xfrm>
          <a:prstGeom prst="rect">
            <a:avLst/>
          </a:prstGeom>
          <a:solidFill>
            <a:srgbClr val="4E735F"/>
          </a:solidFill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BE54D"/>
                </a:solidFill>
                <a:latin typeface="Skia" panose="020D0502020204020204" pitchFamily="34" charset="0"/>
              </a:rPr>
              <a:t>The AI Breakthrough for Comprehensive Health Assessment</a:t>
            </a:r>
          </a:p>
        </p:txBody>
      </p:sp>
    </p:spTree>
    <p:extLst>
      <p:ext uri="{BB962C8B-B14F-4D97-AF65-F5344CB8AC3E}">
        <p14:creationId xmlns:p14="http://schemas.microsoft.com/office/powerpoint/2010/main" val="33237581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2DD632-98DB-C885-B608-61FF065975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 descr="A complementary design featuring the same background and color scheme as the previous image: a smooth gradient transitioning from Light Blue (#94d4ff) at the center to Dark Blue (#2d00a8) at the edges, creating a clean, clinical, and futuristic atmosphere. The design includes abstract technological elements, such as glowing data charts and subtle health-related symbols, like the Rod of Asclepius (a snake wrapped around a staff), using White, Green (#42cb42), and Yellow (#fbe54d) accents to symbolize health and innovation. The layout is designed as a standalone piece but harmonizes visually with the previous image, providing space for text and additional content.">
            <a:extLst>
              <a:ext uri="{FF2B5EF4-FFF2-40B4-BE49-F238E27FC236}">
                <a16:creationId xmlns:a16="http://schemas.microsoft.com/office/drawing/2014/main" id="{4F4A8269-B17D-8B9E-0221-F970FBD25DD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46" b="58081"/>
          <a:stretch/>
        </p:blipFill>
        <p:spPr bwMode="auto">
          <a:xfrm flipH="1">
            <a:off x="-4" y="5402629"/>
            <a:ext cx="5486403" cy="2826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A techno-style etching of a close-up and bright portrait of a woman’s forehead and hair, with her eyes positioned at the bottom of the image. Her left eye features an obvious reflection of the Rod of Asclepius (a snake wrapped around a staff), symbolizing health and medicine. The design uses White, Green (#42cb42), and Yellow (#fbe54d) accents to represent health and innovation. The background transitions smoothly from Light Blue (#94d4ff) at the center to Dark Blue (#2d00a8) at the edges, creating a clean, clinical, and futuristic atmosphere. Her skin is rendered bright and confident, with subtle white highlights enhancing her vitality. The composition balances professionalism, innovation, and space for overlay text.">
            <a:extLst>
              <a:ext uri="{FF2B5EF4-FFF2-40B4-BE49-F238E27FC236}">
                <a16:creationId xmlns:a16="http://schemas.microsoft.com/office/drawing/2014/main" id="{CE88CFEF-A9A2-BE98-26A3-BE597A865F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 bwMode="auto">
          <a:xfrm flipH="1">
            <a:off x="-4" y="0"/>
            <a:ext cx="5486403" cy="5486403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99C9C1E-34B8-4E73-9603-2C97888EB73B}"/>
              </a:ext>
            </a:extLst>
          </p:cNvPr>
          <p:cNvSpPr txBox="1"/>
          <p:nvPr/>
        </p:nvSpPr>
        <p:spPr>
          <a:xfrm>
            <a:off x="162043" y="899928"/>
            <a:ext cx="2581157" cy="2585323"/>
          </a:xfrm>
          <a:prstGeom prst="rect">
            <a:avLst/>
          </a:prstGeom>
          <a:solidFill>
            <a:srgbClr val="4E735F"/>
          </a:solidFill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rgbClr val="FBE54D"/>
                </a:solidFill>
                <a:latin typeface="Skia" panose="020D0502020204020204" pitchFamily="34" charset="0"/>
              </a:rPr>
              <a:t>Eyes on Health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A3A96D-0717-FF1A-79ED-07DCEB70A229}"/>
              </a:ext>
            </a:extLst>
          </p:cNvPr>
          <p:cNvSpPr txBox="1"/>
          <p:nvPr/>
        </p:nvSpPr>
        <p:spPr>
          <a:xfrm>
            <a:off x="162043" y="6877224"/>
            <a:ext cx="4813301" cy="52322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4E735F"/>
                </a:solidFill>
                <a:latin typeface="Skia" panose="020D0502020204020204" pitchFamily="34" charset="0"/>
              </a:rPr>
              <a:t>Richard Sprague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BB4FC1B-EA9B-AA40-ECA2-0823F667CAB8}"/>
              </a:ext>
            </a:extLst>
          </p:cNvPr>
          <p:cNvSpPr txBox="1"/>
          <p:nvPr/>
        </p:nvSpPr>
        <p:spPr>
          <a:xfrm>
            <a:off x="162043" y="5376731"/>
            <a:ext cx="4813301" cy="954107"/>
          </a:xfrm>
          <a:prstGeom prst="rect">
            <a:avLst/>
          </a:prstGeom>
          <a:solidFill>
            <a:srgbClr val="4E735F"/>
          </a:solidFill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FBE54D"/>
                </a:solidFill>
                <a:latin typeface="Skia" panose="020D0502020204020204" pitchFamily="34" charset="0"/>
              </a:rPr>
              <a:t>The AI Breakthrough That Lets You See Your Health</a:t>
            </a:r>
          </a:p>
        </p:txBody>
      </p:sp>
    </p:spTree>
    <p:extLst>
      <p:ext uri="{BB962C8B-B14F-4D97-AF65-F5344CB8AC3E}">
        <p14:creationId xmlns:p14="http://schemas.microsoft.com/office/powerpoint/2010/main" val="31036840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smiling in front of a city&#10;&#10;Description automatically generated">
            <a:extLst>
              <a:ext uri="{FF2B5EF4-FFF2-40B4-BE49-F238E27FC236}">
                <a16:creationId xmlns:a16="http://schemas.microsoft.com/office/drawing/2014/main" id="{67215A89-CBE3-AFEB-4B12-6D9D6FCA88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068" y="714375"/>
            <a:ext cx="2057400" cy="308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8256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-up of a person's face&#10;&#10;AI-generated content may be incorrect.">
            <a:extLst>
              <a:ext uri="{FF2B5EF4-FFF2-40B4-BE49-F238E27FC236}">
                <a16:creationId xmlns:a16="http://schemas.microsoft.com/office/drawing/2014/main" id="{ACDB4ADA-1564-0F24-86C8-2529440827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1912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79941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83</TotalTime>
  <Words>845</Words>
  <Application>Microsoft Macintosh PowerPoint</Application>
  <PresentationFormat>Custom</PresentationFormat>
  <Paragraphs>24</Paragraphs>
  <Slides>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TwitterChirp</vt:lpstr>
      <vt:lpstr>Aptos</vt:lpstr>
      <vt:lpstr>Aptos Display</vt:lpstr>
      <vt:lpstr>Arial</vt:lpstr>
      <vt:lpstr>Skia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Richard Sprague</dc:creator>
  <cp:lastModifiedBy>Richard Sprague</cp:lastModifiedBy>
  <cp:revision>8</cp:revision>
  <dcterms:created xsi:type="dcterms:W3CDTF">2025-01-12T00:41:23Z</dcterms:created>
  <dcterms:modified xsi:type="dcterms:W3CDTF">2025-01-28T01:21:19Z</dcterms:modified>
</cp:coreProperties>
</file>

<file path=docProps/thumbnail.jpeg>
</file>